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97" r:id="rId9"/>
    <p:sldId id="299" r:id="rId10"/>
    <p:sldId id="298" r:id="rId11"/>
    <p:sldId id="300" r:id="rId12"/>
    <p:sldId id="285" r:id="rId13"/>
    <p:sldId id="296" r:id="rId14"/>
    <p:sldId id="301" r:id="rId15"/>
    <p:sldId id="286" r:id="rId16"/>
    <p:sldId id="287" r:id="rId17"/>
    <p:sldId id="294" r:id="rId18"/>
    <p:sldId id="288" r:id="rId19"/>
    <p:sldId id="290" r:id="rId20"/>
    <p:sldId id="291" r:id="rId21"/>
    <p:sldId id="292" r:id="rId22"/>
    <p:sldId id="293" r:id="rId23"/>
    <p:sldId id="257" r:id="rId24"/>
    <p:sldId id="261" r:id="rId25"/>
    <p:sldId id="265" r:id="rId26"/>
    <p:sldId id="266" r:id="rId27"/>
    <p:sldId id="302" r:id="rId28"/>
    <p:sldId id="275" r:id="rId29"/>
    <p:sldId id="27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FF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4578" autoAdjust="0"/>
    <p:restoredTop sz="86486" autoAdjust="0"/>
  </p:normalViewPr>
  <p:slideViewPr>
    <p:cSldViewPr>
      <p:cViewPr varScale="1">
        <p:scale>
          <a:sx n="70" d="100"/>
          <a:sy n="70" d="100"/>
        </p:scale>
        <p:origin x="-19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E35FF35-3A10-434A-91FF-F2B68BA1C2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ADEB2EC-5BC4-425C-B8E1-A85A1AEACC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9D6FF-6E89-4321-9D9E-94E2313F82CE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F9E93-24BE-4FDD-8C55-34128F149DE4}" type="slidenum">
              <a:rPr lang="en-US"/>
              <a:pPr/>
              <a:t>27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3AE0D8-AE84-4BB4-B9A4-9AF8F6738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8CA72-445B-487B-B22A-E2A89EA07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07CCE-D865-44CE-AF60-9A3E2966C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DAB517-8473-47B4-85D6-BBF18581F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876415-72D1-4FE6-AFC1-C40862FF8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913F5D-4012-401C-8FC4-6787A2C31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D05FB-61D1-4D21-A701-3B5F49E05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79183-BAFD-428A-8991-7269E1E10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0EA6C-B28B-4B8F-8CB1-9AECB8E74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B20CA-DC8C-463B-8CEF-A8F169701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914E5-B28D-4537-BF51-D62E19022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8425E-6776-46DE-802A-510F25FD5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83788-952A-4BEB-99AE-F20E0A744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8E462-DD3C-42CE-805A-B8EC01490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+mn-ea"/>
              </a:defRPr>
            </a:lvl1pPr>
          </a:lstStyle>
          <a:p>
            <a:fld id="{8F2CCBA2-941A-460E-80D9-8BC90FCE53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ransition spd="med">
    <p:zoom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ranklin Gothic Demi" pitchFamily="34" charset="0"/>
          <a:ea typeface="ＭＳ Ｐゴシック" pitchFamily="2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ranklin Gothic Demi" pitchFamily="34" charset="0"/>
          <a:ea typeface="ＭＳ Ｐゴシック" pitchFamily="2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ranklin Gothic Demi" pitchFamily="34" charset="0"/>
          <a:ea typeface="ＭＳ Ｐゴシック" pitchFamily="2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ranklin Gothic Demi" pitchFamily="34" charset="0"/>
          <a:ea typeface="ＭＳ Ｐゴシック" pitchFamily="2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ranklin Gothic Demi" pitchFamily="34" charset="0"/>
          <a:ea typeface="ＭＳ Ｐゴシック" pitchFamily="2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ranklin Gothic Demi" pitchFamily="34" charset="0"/>
          <a:ea typeface="ＭＳ Ｐゴシック" pitchFamily="2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ranklin Gothic Demi" pitchFamily="34" charset="0"/>
          <a:ea typeface="ＭＳ Ｐゴシック" pitchFamily="2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ranklin Gothic Demi" pitchFamily="34" charset="0"/>
          <a:ea typeface="ＭＳ Ｐゴシック" pitchFamily="20" charset="-128"/>
        </a:defRPr>
      </a:lvl9pPr>
    </p:titleStyle>
    <p:bodyStyle>
      <a:lvl1pPr marL="465138" indent="-465138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65200" indent="-385763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800">
          <a:solidFill>
            <a:schemeClr val="tx1"/>
          </a:solidFill>
          <a:latin typeface="+mn-lt"/>
          <a:ea typeface="+mn-ea"/>
        </a:defRPr>
      </a:lvl2pPr>
      <a:lvl3pPr marL="1484313" indent="-331788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400">
          <a:solidFill>
            <a:schemeClr val="tx1"/>
          </a:solidFill>
          <a:latin typeface="+mn-lt"/>
          <a:ea typeface="+mn-ea"/>
        </a:defRPr>
      </a:lvl3pPr>
      <a:lvl4pPr marL="1949450" indent="-296863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chemeClr val="tx1"/>
          </a:solidFill>
          <a:latin typeface="+mn-lt"/>
          <a:ea typeface="+mn-ea"/>
        </a:defRPr>
      </a:lvl4pPr>
      <a:lvl5pPr marL="2343150" indent="-2794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chemeClr val="tx1"/>
          </a:solidFill>
          <a:latin typeface="+mn-lt"/>
          <a:ea typeface="+mn-ea"/>
        </a:defRPr>
      </a:lvl5pPr>
      <a:lvl6pPr marL="2800350" indent="-2794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chemeClr val="tx1"/>
          </a:solidFill>
          <a:latin typeface="+mn-lt"/>
          <a:ea typeface="+mn-ea"/>
        </a:defRPr>
      </a:lvl6pPr>
      <a:lvl7pPr marL="3257550" indent="-2794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chemeClr val="tx1"/>
          </a:solidFill>
          <a:latin typeface="+mn-lt"/>
          <a:ea typeface="+mn-ea"/>
        </a:defRPr>
      </a:lvl7pPr>
      <a:lvl8pPr marL="3714750" indent="-2794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chemeClr val="tx1"/>
          </a:solidFill>
          <a:latin typeface="+mn-lt"/>
          <a:ea typeface="+mn-ea"/>
        </a:defRPr>
      </a:lvl8pPr>
      <a:lvl9pPr marL="4171950" indent="-2794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/>
              <a:t>Writing the Literary Analysis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kumimoji="0" lang="en-US" sz="3600">
                <a:solidFill>
                  <a:schemeClr val="tx2"/>
                </a:solidFill>
                <a:latin typeface="Futura" pitchFamily="20" charset="0"/>
              </a:rPr>
              <a:t>How to avoid F’s and impress your professors</a:t>
            </a:r>
            <a:endParaRPr kumimoji="0"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2000" y="6248400"/>
            <a:ext cx="7543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latin typeface="Arial" charset="0"/>
              </a:rPr>
              <a:t>Paine College, Augusta, GA	Mack Gipson, Jr. Tutorial &amp; Enrichment Center	rev. 9/2006</a:t>
            </a:r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82" name="Group 30"/>
          <p:cNvGraphicFramePr>
            <a:graphicFrameLocks noGrp="1"/>
          </p:cNvGraphicFramePr>
          <p:nvPr>
            <p:ph type="tbl" idx="1"/>
          </p:nvPr>
        </p:nvGraphicFramePr>
        <p:xfrm>
          <a:off x="228600" y="1066800"/>
          <a:ext cx="8763000" cy="5173663"/>
        </p:xfrm>
        <a:graphic>
          <a:graphicData uri="http://schemas.openxmlformats.org/drawingml/2006/table">
            <a:tbl>
              <a:tblPr/>
              <a:tblGrid>
                <a:gridCol w="2743200"/>
                <a:gridCol w="3048000"/>
                <a:gridCol w="29718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What Are The Major Events In The First Part Of The Narrative That Describe The Problem/Conflict?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What Are The Major Events In The Middle Part Of The Narrative That Describe The Crisis/Climax?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What Are The Major Events In The Last Part Of The Narrative That Describe The Resolution/ Solution To The Problem/Conflict?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/>
              <a:t>Types of Conflict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tx2"/>
                </a:solidFill>
              </a:rPr>
              <a:t>person vs. person conflict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events typically focus on differences in values, experiences, and attitudes.  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tx2"/>
                </a:solidFill>
              </a:rPr>
              <a:t>person vs. society conflict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person is fighting an event, an issue, a philosophy, or a cultural reality that is unfair, 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tx2"/>
                </a:solidFill>
              </a:rPr>
              <a:t>person vs. nature conflict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character is often alone dealing with nature in extreme circumstances.  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tx2"/>
                </a:solidFill>
              </a:rPr>
              <a:t>person vs. fate/supernatural conflict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text is characterized by a person contending with an omnipresent issue or idea.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tx2"/>
                </a:solidFill>
              </a:rPr>
              <a:t>person vs. self conflict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person is conflicted with childhood memories, unpleasant experiences, or issues with stress and decision-making. 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Characterization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3581400" cy="41148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Protagonist</a:t>
            </a:r>
          </a:p>
          <a:p>
            <a:pPr marL="461963" lvl="1" indent="-476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Main character</a:t>
            </a:r>
          </a:p>
          <a:p>
            <a:pPr marL="342900" indent="-342900"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Antagonist</a:t>
            </a:r>
          </a:p>
          <a:p>
            <a:pPr marL="461963" lvl="1" indent="-476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Character or force that opposes the main character</a:t>
            </a:r>
          </a:p>
          <a:p>
            <a:pPr marL="342900" indent="-342900"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Foil</a:t>
            </a:r>
          </a:p>
          <a:p>
            <a:pPr marL="461963" lvl="1" indent="-476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Character that provides a contrast to the protagonist</a:t>
            </a:r>
          </a:p>
          <a:p>
            <a:pPr marL="342900" indent="-342900">
              <a:lnSpc>
                <a:spcPct val="90000"/>
              </a:lnSpc>
            </a:pPr>
            <a:endParaRPr lang="en-US"/>
          </a:p>
          <a:p>
            <a:pPr marL="342900" indent="-342900">
              <a:lnSpc>
                <a:spcPct val="90000"/>
              </a:lnSpc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76400"/>
            <a:ext cx="5105400" cy="48006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Round</a:t>
            </a:r>
          </a:p>
          <a:p>
            <a:pPr marL="461963" lvl="1" indent="-476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Three-dimensional personality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Flat</a:t>
            </a:r>
          </a:p>
          <a:p>
            <a:pPr marL="461963" lvl="1" indent="-476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Only one or two striking qualities—all bad or all good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Dynamic</a:t>
            </a:r>
          </a:p>
          <a:p>
            <a:pPr marL="461963" lvl="1" indent="-476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Grows and progress to a higher level of understanding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Static</a:t>
            </a:r>
          </a:p>
          <a:p>
            <a:pPr marL="461963" lvl="1" indent="-476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Remains unchanged throughout the story</a:t>
            </a:r>
          </a:p>
        </p:txBody>
      </p:sp>
      <p:grpSp>
        <p:nvGrpSpPr>
          <p:cNvPr id="87045" name="Group 5"/>
          <p:cNvGrpSpPr>
            <a:grpSpLocks/>
          </p:cNvGrpSpPr>
          <p:nvPr/>
        </p:nvGrpSpPr>
        <p:grpSpPr bwMode="auto">
          <a:xfrm>
            <a:off x="2895600" y="2209800"/>
            <a:ext cx="1447800" cy="1524000"/>
            <a:chOff x="1824" y="1392"/>
            <a:chExt cx="960" cy="1008"/>
          </a:xfrm>
        </p:grpSpPr>
        <p:sp>
          <p:nvSpPr>
            <p:cNvPr id="87046" name="Line 6"/>
            <p:cNvSpPr>
              <a:spLocks noChangeShapeType="1"/>
            </p:cNvSpPr>
            <p:nvPr/>
          </p:nvSpPr>
          <p:spPr bwMode="ltGray">
            <a:xfrm>
              <a:off x="1824" y="1392"/>
              <a:ext cx="9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47" name="Line 7"/>
            <p:cNvSpPr>
              <a:spLocks noChangeShapeType="1"/>
            </p:cNvSpPr>
            <p:nvPr/>
          </p:nvSpPr>
          <p:spPr bwMode="ltGray">
            <a:xfrm>
              <a:off x="1824" y="1536"/>
              <a:ext cx="960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7048" name="Group 8"/>
          <p:cNvGrpSpPr>
            <a:grpSpLocks/>
          </p:cNvGrpSpPr>
          <p:nvPr/>
        </p:nvGrpSpPr>
        <p:grpSpPr bwMode="auto">
          <a:xfrm>
            <a:off x="4419600" y="1676400"/>
            <a:ext cx="1219200" cy="1295400"/>
            <a:chOff x="2784" y="1056"/>
            <a:chExt cx="768" cy="816"/>
          </a:xfrm>
        </p:grpSpPr>
        <p:sp>
          <p:nvSpPr>
            <p:cNvPr id="87049" name="Rectangle 9"/>
            <p:cNvSpPr>
              <a:spLocks noChangeArrowheads="1"/>
            </p:cNvSpPr>
            <p:nvPr/>
          </p:nvSpPr>
          <p:spPr bwMode="ltGray">
            <a:xfrm>
              <a:off x="2784" y="1056"/>
              <a:ext cx="768" cy="288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0" name="Rectangle 10"/>
            <p:cNvSpPr>
              <a:spLocks noChangeArrowheads="1"/>
            </p:cNvSpPr>
            <p:nvPr/>
          </p:nvSpPr>
          <p:spPr bwMode="ltGray">
            <a:xfrm>
              <a:off x="2784" y="1584"/>
              <a:ext cx="480" cy="288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1" name="Group 11"/>
          <p:cNvGrpSpPr>
            <a:grpSpLocks/>
          </p:cNvGrpSpPr>
          <p:nvPr/>
        </p:nvGrpSpPr>
        <p:grpSpPr bwMode="auto">
          <a:xfrm>
            <a:off x="4419600" y="3733800"/>
            <a:ext cx="1524000" cy="1676400"/>
            <a:chOff x="2784" y="2352"/>
            <a:chExt cx="960" cy="1056"/>
          </a:xfrm>
        </p:grpSpPr>
        <p:sp>
          <p:nvSpPr>
            <p:cNvPr id="87052" name="Rectangle 12"/>
            <p:cNvSpPr>
              <a:spLocks noChangeArrowheads="1"/>
            </p:cNvSpPr>
            <p:nvPr/>
          </p:nvSpPr>
          <p:spPr bwMode="ltGray">
            <a:xfrm>
              <a:off x="2784" y="2352"/>
              <a:ext cx="960" cy="288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7053" name="Rectangle 13"/>
            <p:cNvSpPr>
              <a:spLocks noChangeArrowheads="1"/>
            </p:cNvSpPr>
            <p:nvPr/>
          </p:nvSpPr>
          <p:spPr bwMode="ltGray">
            <a:xfrm>
              <a:off x="2784" y="3120"/>
              <a:ext cx="672" cy="288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  <p:bldP spid="870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ChangeArrowheads="1"/>
          </p:cNvSpPr>
          <p:nvPr/>
        </p:nvSpPr>
        <p:spPr bwMode="auto">
          <a:xfrm>
            <a:off x="3048000" y="2743200"/>
            <a:ext cx="3124200" cy="1219200"/>
          </a:xfrm>
          <a:prstGeom prst="hexagon">
            <a:avLst>
              <a:gd name="adj" fmla="val 64063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Garamond" pitchFamily="18" charset="0"/>
              </a:rPr>
              <a:t>Character</a:t>
            </a:r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381000" y="609600"/>
            <a:ext cx="3048000" cy="1219200"/>
          </a:xfrm>
          <a:prstGeom prst="hexagon">
            <a:avLst>
              <a:gd name="adj" fmla="val 625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Garamond" pitchFamily="18" charset="0"/>
              </a:rPr>
              <a:t>How He/She </a:t>
            </a:r>
          </a:p>
          <a:p>
            <a:pPr algn="ctr" eaLnBrk="0" hangingPunct="0"/>
            <a:r>
              <a:rPr lang="en-US" b="1">
                <a:latin typeface="Garamond" pitchFamily="18" charset="0"/>
              </a:rPr>
              <a:t>Acts/Feels</a:t>
            </a: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5638800" y="533400"/>
            <a:ext cx="3048000" cy="1219200"/>
          </a:xfrm>
          <a:prstGeom prst="hexagon">
            <a:avLst>
              <a:gd name="adj" fmla="val 625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Garamond" pitchFamily="18" charset="0"/>
              </a:rPr>
              <a:t>How Others Feel </a:t>
            </a:r>
          </a:p>
          <a:p>
            <a:pPr algn="ctr" eaLnBrk="0" hangingPunct="0"/>
            <a:r>
              <a:rPr lang="en-US" b="1">
                <a:latin typeface="Garamond" pitchFamily="18" charset="0"/>
              </a:rPr>
              <a:t>About Him/Her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533400" y="5334000"/>
            <a:ext cx="3048000" cy="1219200"/>
          </a:xfrm>
          <a:prstGeom prst="hexagon">
            <a:avLst>
              <a:gd name="adj" fmla="val 625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Garamond" pitchFamily="18" charset="0"/>
              </a:rPr>
              <a:t>What He/She</a:t>
            </a:r>
          </a:p>
          <a:p>
            <a:pPr algn="ctr" eaLnBrk="0" hangingPunct="0"/>
            <a:r>
              <a:rPr lang="en-US" b="1">
                <a:latin typeface="Garamond" pitchFamily="18" charset="0"/>
              </a:rPr>
              <a:t>Looks Like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5562600" y="5257800"/>
            <a:ext cx="3048000" cy="1219200"/>
          </a:xfrm>
          <a:prstGeom prst="hexagon">
            <a:avLst>
              <a:gd name="adj" fmla="val 625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Garamond" pitchFamily="18" charset="0"/>
              </a:rPr>
              <a:t>What </a:t>
            </a:r>
          </a:p>
          <a:p>
            <a:pPr algn="ctr" eaLnBrk="0" hangingPunct="0"/>
            <a:r>
              <a:rPr lang="en-US" b="1">
                <a:latin typeface="Garamond" pitchFamily="18" charset="0"/>
              </a:rPr>
              <a:t>He/She Says</a:t>
            </a:r>
          </a:p>
        </p:txBody>
      </p:sp>
      <p:cxnSp>
        <p:nvCxnSpPr>
          <p:cNvPr id="98311" name="AutoShape 7"/>
          <p:cNvCxnSpPr>
            <a:cxnSpLocks noChangeShapeType="1"/>
            <a:stCxn id="98306" idx="1"/>
            <a:endCxn id="98307" idx="2"/>
          </p:cNvCxnSpPr>
          <p:nvPr/>
        </p:nvCxnSpPr>
        <p:spPr bwMode="auto">
          <a:xfrm flipH="1" flipV="1">
            <a:off x="1905000" y="1828800"/>
            <a:ext cx="1143000" cy="15240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2" name="AutoShape 8"/>
          <p:cNvCxnSpPr>
            <a:cxnSpLocks noChangeShapeType="1"/>
            <a:stCxn id="98306" idx="1"/>
            <a:endCxn id="98309" idx="0"/>
          </p:cNvCxnSpPr>
          <p:nvPr/>
        </p:nvCxnSpPr>
        <p:spPr bwMode="auto">
          <a:xfrm flipH="1">
            <a:off x="2057400" y="3352800"/>
            <a:ext cx="990600" cy="1981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3" name="AutoShape 9"/>
          <p:cNvCxnSpPr>
            <a:cxnSpLocks noChangeShapeType="1"/>
            <a:stCxn id="98306" idx="3"/>
            <a:endCxn id="98308" idx="2"/>
          </p:cNvCxnSpPr>
          <p:nvPr/>
        </p:nvCxnSpPr>
        <p:spPr bwMode="auto">
          <a:xfrm flipV="1">
            <a:off x="6172200" y="1752600"/>
            <a:ext cx="990600" cy="1600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4" name="AutoShape 10"/>
          <p:cNvCxnSpPr>
            <a:cxnSpLocks noChangeShapeType="1"/>
            <a:stCxn id="98306" idx="3"/>
            <a:endCxn id="98310" idx="0"/>
          </p:cNvCxnSpPr>
          <p:nvPr/>
        </p:nvCxnSpPr>
        <p:spPr bwMode="auto">
          <a:xfrm>
            <a:off x="6172200" y="3352800"/>
            <a:ext cx="914400" cy="19050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18" name="Group 22"/>
          <p:cNvGraphicFramePr>
            <a:graphicFrameLocks noGrp="1"/>
          </p:cNvGraphicFramePr>
          <p:nvPr>
            <p:ph type="tbl" idx="1"/>
          </p:nvPr>
        </p:nvGraphicFramePr>
        <p:xfrm>
          <a:off x="228600" y="533400"/>
          <a:ext cx="8610600" cy="5883275"/>
        </p:xfrm>
        <a:graphic>
          <a:graphicData uri="http://schemas.openxmlformats.org/drawingml/2006/table">
            <a:tbl>
              <a:tblPr/>
              <a:tblGrid>
                <a:gridCol w="4267200"/>
                <a:gridCol w="43434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What The Character Says Or Does, A Quote From The Character, A Detail About The Character, An Event From The Story, Or A Comment About The Character By Someone Else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What I Conclude About The Character Based On This Information (Focus On BIG, Abstract Ideas, Not Concrete, Factual Information)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character’s </a:t>
            </a:r>
            <a:r>
              <a:rPr lang="en-US" sz="2800">
                <a:solidFill>
                  <a:schemeClr val="folHlink"/>
                </a:solidFill>
              </a:rPr>
              <a:t>actions</a:t>
            </a:r>
          </a:p>
          <a:p>
            <a:pPr>
              <a:lnSpc>
                <a:spcPct val="90000"/>
              </a:lnSpc>
            </a:pPr>
            <a:r>
              <a:rPr lang="en-US" sz="2800"/>
              <a:t>A character’s </a:t>
            </a:r>
            <a:r>
              <a:rPr lang="en-US" sz="2800">
                <a:solidFill>
                  <a:schemeClr val="folHlink"/>
                </a:solidFill>
              </a:rPr>
              <a:t>choices</a:t>
            </a:r>
          </a:p>
          <a:p>
            <a:pPr>
              <a:lnSpc>
                <a:spcPct val="90000"/>
              </a:lnSpc>
            </a:pPr>
            <a:r>
              <a:rPr lang="en-US" sz="2800"/>
              <a:t>A character’s </a:t>
            </a:r>
            <a:r>
              <a:rPr lang="en-US" sz="2800">
                <a:solidFill>
                  <a:schemeClr val="folHlink"/>
                </a:solidFill>
              </a:rPr>
              <a:t>speech patterns</a:t>
            </a:r>
          </a:p>
          <a:p>
            <a:pPr>
              <a:lnSpc>
                <a:spcPct val="90000"/>
              </a:lnSpc>
            </a:pPr>
            <a:r>
              <a:rPr lang="en-US" sz="2800"/>
              <a:t>A character’s </a:t>
            </a:r>
            <a:r>
              <a:rPr lang="en-US" sz="2800">
                <a:solidFill>
                  <a:schemeClr val="folHlink"/>
                </a:solidFill>
              </a:rPr>
              <a:t>thoughts</a:t>
            </a:r>
            <a:r>
              <a:rPr lang="en-US" sz="2800"/>
              <a:t> and </a:t>
            </a:r>
            <a:r>
              <a:rPr lang="en-US" sz="2800">
                <a:solidFill>
                  <a:schemeClr val="folHlink"/>
                </a:solidFill>
              </a:rPr>
              <a:t>feelings</a:t>
            </a:r>
          </a:p>
          <a:p>
            <a:pPr>
              <a:lnSpc>
                <a:spcPct val="90000"/>
              </a:lnSpc>
            </a:pPr>
            <a:r>
              <a:rPr lang="en-US" sz="2800"/>
              <a:t>A character’s </a:t>
            </a:r>
            <a:r>
              <a:rPr lang="en-US" sz="2800">
                <a:solidFill>
                  <a:schemeClr val="folHlink"/>
                </a:solidFill>
              </a:rPr>
              <a:t>comments</a:t>
            </a:r>
          </a:p>
          <a:p>
            <a:pPr>
              <a:lnSpc>
                <a:spcPct val="90000"/>
              </a:lnSpc>
            </a:pPr>
            <a:r>
              <a:rPr lang="en-US" sz="2800"/>
              <a:t>A character’s </a:t>
            </a:r>
            <a:r>
              <a:rPr lang="en-US" sz="2800">
                <a:solidFill>
                  <a:schemeClr val="folHlink"/>
                </a:solidFill>
              </a:rPr>
              <a:t>physical appearance</a:t>
            </a:r>
            <a:r>
              <a:rPr lang="en-US" sz="2800"/>
              <a:t> and </a:t>
            </a:r>
            <a:r>
              <a:rPr lang="en-US" sz="2800">
                <a:solidFill>
                  <a:schemeClr val="folHlink"/>
                </a:solidFill>
              </a:rPr>
              <a:t>name</a:t>
            </a:r>
          </a:p>
          <a:p>
            <a:pPr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Other characters’ </a:t>
            </a:r>
            <a:r>
              <a:rPr lang="en-US" sz="2800"/>
              <a:t>thoughts</a:t>
            </a:r>
            <a:r>
              <a:rPr lang="en-US" sz="2800">
                <a:solidFill>
                  <a:schemeClr val="folHlink"/>
                </a:solidFill>
              </a:rPr>
              <a:t> and </a:t>
            </a:r>
            <a:r>
              <a:rPr lang="en-US" sz="2800"/>
              <a:t>feelings</a:t>
            </a:r>
            <a:r>
              <a:rPr lang="en-US" sz="2800">
                <a:solidFill>
                  <a:schemeClr val="folHlink"/>
                </a:solidFill>
              </a:rPr>
              <a:t> about the character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Other characters’ </a:t>
            </a:r>
            <a:r>
              <a:rPr lang="en-US" sz="2800"/>
              <a:t>actions</a:t>
            </a:r>
            <a:r>
              <a:rPr lang="en-US" sz="2800">
                <a:solidFill>
                  <a:schemeClr val="folHlink"/>
                </a:solidFill>
              </a:rPr>
              <a:t> toward the character</a:t>
            </a:r>
          </a:p>
        </p:txBody>
      </p:sp>
      <p:pic>
        <p:nvPicPr>
          <p:cNvPr id="88067" name="Picture 3" descr="j02120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600200"/>
            <a:ext cx="1820863" cy="1493838"/>
          </a:xfrm>
          <a:prstGeom prst="rect">
            <a:avLst/>
          </a:prstGeom>
          <a:noFill/>
        </p:spPr>
      </p:pic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Characterization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r>
              <a:rPr lang="en-US"/>
              <a:t>Time period</a:t>
            </a:r>
          </a:p>
          <a:p>
            <a:r>
              <a:rPr lang="en-US"/>
              <a:t>Geographical location</a:t>
            </a:r>
          </a:p>
          <a:p>
            <a:r>
              <a:rPr lang="en-US"/>
              <a:t>Historical and cultural context</a:t>
            </a:r>
          </a:p>
          <a:p>
            <a:pPr lvl="1"/>
            <a:r>
              <a:rPr lang="en-US"/>
              <a:t>Social</a:t>
            </a:r>
          </a:p>
          <a:p>
            <a:pPr lvl="1"/>
            <a:r>
              <a:rPr lang="en-US"/>
              <a:t>Political </a:t>
            </a:r>
          </a:p>
          <a:p>
            <a:pPr lvl="1"/>
            <a:r>
              <a:rPr lang="en-US"/>
              <a:t>Spiritual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3657600" cy="4114800"/>
          </a:xfrm>
        </p:spPr>
        <p:txBody>
          <a:bodyPr/>
          <a:lstStyle/>
          <a:p>
            <a:r>
              <a:rPr lang="en-US"/>
              <a:t>Instrumental in establishing mood</a:t>
            </a:r>
          </a:p>
          <a:p>
            <a:r>
              <a:rPr lang="en-US"/>
              <a:t>May symbolize the emotional state of characters</a:t>
            </a:r>
          </a:p>
          <a:p>
            <a:r>
              <a:rPr lang="en-US"/>
              <a:t>Impact on characters’ motivations and options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306" name="Group 50"/>
          <p:cNvGraphicFramePr>
            <a:graphicFrameLocks noGrp="1"/>
          </p:cNvGraphicFramePr>
          <p:nvPr>
            <p:ph type="tbl" idx="1"/>
          </p:nvPr>
        </p:nvGraphicFramePr>
        <p:xfrm>
          <a:off x="457200" y="685800"/>
          <a:ext cx="8229600" cy="5757863"/>
        </p:xfrm>
        <a:graphic>
          <a:graphicData uri="http://schemas.openxmlformats.org/drawingml/2006/table">
            <a:tbl>
              <a:tblPr/>
              <a:tblGrid>
                <a:gridCol w="1752600"/>
                <a:gridCol w="2895600"/>
                <a:gridCol w="3581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Historical Time Periods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Concepts Developed/ Revealed In This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Events/Examples/Details That Support The Concepts/Ideas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of View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/>
              <a:t>First Person</a:t>
            </a:r>
          </a:p>
          <a:p>
            <a:pPr lvl="1"/>
            <a:r>
              <a:rPr lang="en-US"/>
              <a:t>Narrator is a character within the story—reveals own thoughts and feelings but not those of others</a:t>
            </a:r>
          </a:p>
          <a:p>
            <a:r>
              <a:rPr lang="en-US"/>
              <a:t>Third Person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Objective</a:t>
            </a:r>
            <a:r>
              <a:rPr lang="en-US"/>
              <a:t>: narrator outside the story acts as a reporter—cannot tell what characters are thinking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Limited</a:t>
            </a:r>
            <a:r>
              <a:rPr lang="en-US"/>
              <a:t>: narrator outside the story but can see into the mind of one of the characters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Omniscient</a:t>
            </a:r>
            <a:r>
              <a:rPr lang="en-US"/>
              <a:t>: narrator is all-knowing outsider who can enter the mind of more than one character.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Analyze a Story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Arial Black" pitchFamily="34" charset="0"/>
              </a:rPr>
              <a:t>Rhetorical Elements:</a:t>
            </a:r>
            <a:r>
              <a:rPr lang="en-US"/>
              <a:t> Identify the author’s use and explain their importance</a:t>
            </a:r>
          </a:p>
          <a:p>
            <a:pPr>
              <a:lnSpc>
                <a:spcPct val="80000"/>
              </a:lnSpc>
            </a:pPr>
            <a:r>
              <a:rPr lang="en-US" b="1"/>
              <a:t>Foreshadowing</a:t>
            </a:r>
          </a:p>
          <a:p>
            <a:pPr lvl="2">
              <a:lnSpc>
                <a:spcPct val="80000"/>
              </a:lnSpc>
            </a:pPr>
            <a:r>
              <a:rPr lang="en-US"/>
              <a:t>Use of </a:t>
            </a:r>
            <a:r>
              <a:rPr lang="en-US">
                <a:solidFill>
                  <a:srgbClr val="FF5050"/>
                </a:solidFill>
              </a:rPr>
              <a:t>hints or clues</a:t>
            </a:r>
            <a:r>
              <a:rPr lang="en-US"/>
              <a:t> to suggest event that will occur later in the story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FF5050"/>
                </a:solidFill>
              </a:rPr>
              <a:t>Builds suspense</a:t>
            </a:r>
            <a:r>
              <a:rPr lang="en-US"/>
              <a:t>—means of making the narrative more </a:t>
            </a:r>
            <a:r>
              <a:rPr lang="en-US">
                <a:solidFill>
                  <a:srgbClr val="FF5050"/>
                </a:solidFill>
              </a:rPr>
              <a:t>believable</a:t>
            </a:r>
          </a:p>
          <a:p>
            <a:pPr>
              <a:lnSpc>
                <a:spcPct val="80000"/>
              </a:lnSpc>
            </a:pPr>
            <a:r>
              <a:rPr lang="en-US" b="1"/>
              <a:t>Tone</a:t>
            </a:r>
          </a:p>
          <a:p>
            <a:pPr lvl="2">
              <a:lnSpc>
                <a:spcPct val="80000"/>
              </a:lnSpc>
            </a:pPr>
            <a:r>
              <a:rPr lang="en-US"/>
              <a:t>Author’s </a:t>
            </a:r>
            <a:r>
              <a:rPr lang="en-US">
                <a:solidFill>
                  <a:srgbClr val="FF5050"/>
                </a:solidFill>
              </a:rPr>
              <a:t>attitude</a:t>
            </a:r>
            <a:r>
              <a:rPr lang="en-US"/>
              <a:t>—stated or implied—toward the subject</a:t>
            </a:r>
          </a:p>
          <a:p>
            <a:pPr lvl="2">
              <a:lnSpc>
                <a:spcPct val="80000"/>
              </a:lnSpc>
            </a:pPr>
            <a:r>
              <a:rPr lang="en-US"/>
              <a:t>Revealed through </a:t>
            </a:r>
            <a:r>
              <a:rPr lang="en-US">
                <a:solidFill>
                  <a:srgbClr val="FF5050"/>
                </a:solidFill>
              </a:rPr>
              <a:t>word choice</a:t>
            </a:r>
            <a:r>
              <a:rPr lang="en-US"/>
              <a:t> and </a:t>
            </a:r>
            <a:r>
              <a:rPr lang="en-US">
                <a:solidFill>
                  <a:srgbClr val="FF5050"/>
                </a:solidFill>
              </a:rPr>
              <a:t>details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47900"/>
            <a:ext cx="7772400" cy="2362200"/>
          </a:xfrm>
        </p:spPr>
        <p:txBody>
          <a:bodyPr/>
          <a:lstStyle/>
          <a:p>
            <a:r>
              <a:rPr lang="en-US"/>
              <a:t>An analysis explains </a:t>
            </a:r>
            <a:r>
              <a:rPr lang="en-US">
                <a:solidFill>
                  <a:srgbClr val="FF5050"/>
                </a:solidFill>
              </a:rPr>
              <a:t>what</a:t>
            </a:r>
            <a:r>
              <a:rPr lang="en-US"/>
              <a:t> a work of literature means, and </a:t>
            </a:r>
            <a:r>
              <a:rPr lang="en-US">
                <a:solidFill>
                  <a:srgbClr val="FF5050"/>
                </a:solidFill>
              </a:rPr>
              <a:t>how</a:t>
            </a:r>
            <a:r>
              <a:rPr lang="en-US"/>
              <a:t> it means it.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Rhetorical Elements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Mood</a:t>
            </a:r>
          </a:p>
          <a:p>
            <a:pPr lvl="1">
              <a:lnSpc>
                <a:spcPct val="90000"/>
              </a:lnSpc>
            </a:pPr>
            <a:r>
              <a:rPr lang="en-US"/>
              <a:t>Climate of </a:t>
            </a:r>
            <a:r>
              <a:rPr lang="en-US">
                <a:solidFill>
                  <a:srgbClr val="FF5050"/>
                </a:solidFill>
              </a:rPr>
              <a:t>feeling</a:t>
            </a:r>
            <a:r>
              <a:rPr lang="en-US"/>
              <a:t> in a literary work</a:t>
            </a:r>
          </a:p>
          <a:p>
            <a:pPr lvl="1">
              <a:lnSpc>
                <a:spcPct val="90000"/>
              </a:lnSpc>
            </a:pPr>
            <a:r>
              <a:rPr lang="en-US"/>
              <a:t>Choice of </a:t>
            </a:r>
            <a:r>
              <a:rPr lang="en-US">
                <a:solidFill>
                  <a:srgbClr val="FF5050"/>
                </a:solidFill>
              </a:rPr>
              <a:t>setting, objects, details, images, words</a:t>
            </a:r>
          </a:p>
          <a:p>
            <a:pPr>
              <a:lnSpc>
                <a:spcPct val="90000"/>
              </a:lnSpc>
            </a:pPr>
            <a:r>
              <a:rPr lang="en-US" b="1"/>
              <a:t>Symbolism</a:t>
            </a:r>
          </a:p>
          <a:p>
            <a:pPr lvl="1">
              <a:lnSpc>
                <a:spcPct val="90000"/>
              </a:lnSpc>
            </a:pPr>
            <a:r>
              <a:rPr lang="en-US"/>
              <a:t>Person, place, object which stand for larger and more </a:t>
            </a:r>
            <a:r>
              <a:rPr lang="en-US">
                <a:solidFill>
                  <a:srgbClr val="FF5050"/>
                </a:solidFill>
              </a:rPr>
              <a:t>abstract ideas</a:t>
            </a:r>
          </a:p>
          <a:p>
            <a:pPr lvl="2">
              <a:lnSpc>
                <a:spcPct val="90000"/>
              </a:lnSpc>
            </a:pPr>
            <a:r>
              <a:rPr lang="en-US"/>
              <a:t>American flag = freedom</a:t>
            </a:r>
          </a:p>
          <a:p>
            <a:pPr lvl="2">
              <a:lnSpc>
                <a:spcPct val="90000"/>
              </a:lnSpc>
            </a:pPr>
            <a:r>
              <a:rPr lang="en-US"/>
              <a:t>Dove = peace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93188" name="Picture 4" descr="BD0002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181600"/>
            <a:ext cx="990600" cy="989013"/>
          </a:xfrm>
          <a:prstGeom prst="rect">
            <a:avLst/>
          </a:prstGeom>
          <a:noFill/>
        </p:spPr>
      </p:pic>
      <p:pic>
        <p:nvPicPr>
          <p:cNvPr id="931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410200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Rhetorical Elements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b="1"/>
              <a:t>Irony:</a:t>
            </a:r>
            <a:r>
              <a:rPr lang="en-US"/>
              <a:t> contrast between what is expected or what appears to be and what actually is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Verbal Irony</a:t>
            </a:r>
            <a:r>
              <a:rPr lang="en-US"/>
              <a:t>—contrast between what is said and what is actually meant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Irony of Situation</a:t>
            </a:r>
            <a:r>
              <a:rPr lang="en-US"/>
              <a:t>—an event that is the opposite of what is expected or intended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Dramatic Irony</a:t>
            </a:r>
            <a:r>
              <a:rPr lang="en-US"/>
              <a:t>—Audience or reader knows more than the characters know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Rhetorical Elements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Figurative Language:</a:t>
            </a:r>
            <a:r>
              <a:rPr lang="en-US"/>
              <a:t> language that goes beyond the literal meaning of words</a:t>
            </a:r>
          </a:p>
          <a:p>
            <a:pPr lvl="1">
              <a:lnSpc>
                <a:spcPct val="90000"/>
              </a:lnSpc>
            </a:pPr>
            <a:r>
              <a:rPr lang="en-US"/>
              <a:t>Simile</a:t>
            </a:r>
          </a:p>
          <a:p>
            <a:pPr lvl="1">
              <a:lnSpc>
                <a:spcPct val="90000"/>
              </a:lnSpc>
            </a:pPr>
            <a:r>
              <a:rPr lang="en-US"/>
              <a:t>Metaphor</a:t>
            </a:r>
          </a:p>
          <a:p>
            <a:pPr lvl="1">
              <a:lnSpc>
                <a:spcPct val="90000"/>
              </a:lnSpc>
            </a:pPr>
            <a:r>
              <a:rPr lang="en-US"/>
              <a:t>Alliteration</a:t>
            </a:r>
          </a:p>
          <a:p>
            <a:pPr lvl="1">
              <a:lnSpc>
                <a:spcPct val="90000"/>
              </a:lnSpc>
            </a:pPr>
            <a:r>
              <a:rPr lang="en-US"/>
              <a:t>Personification</a:t>
            </a:r>
          </a:p>
          <a:p>
            <a:pPr lvl="1">
              <a:lnSpc>
                <a:spcPct val="90000"/>
              </a:lnSpc>
            </a:pPr>
            <a:r>
              <a:rPr lang="en-US"/>
              <a:t>Onomatopoeia</a:t>
            </a:r>
          </a:p>
          <a:p>
            <a:pPr lvl="1">
              <a:lnSpc>
                <a:spcPct val="90000"/>
              </a:lnSpc>
            </a:pPr>
            <a:r>
              <a:rPr lang="en-US"/>
              <a:t>Hyperbole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A literary analysis is a paper that gives a deep and illuminating explanation of a literary work--it is a Critical Interpretation.</a:t>
            </a:r>
          </a:p>
          <a:p>
            <a:r>
              <a:rPr kumimoji="0" lang="en-US"/>
              <a:t>We will learn how to formulate a deep thesis, organize a paper coherently, and use a number of different critical methods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Creating a Thesis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800"/>
              <a:t>The thesis should state the basic point you want to communicate, oftentimes including your main elements of support</a:t>
            </a:r>
          </a:p>
          <a:p>
            <a:pPr>
              <a:lnSpc>
                <a:spcPct val="90000"/>
              </a:lnSpc>
            </a:pPr>
            <a:r>
              <a:rPr kumimoji="0" lang="en-US" sz="2800"/>
              <a:t>It should be clear and understandable</a:t>
            </a:r>
          </a:p>
          <a:p>
            <a:pPr>
              <a:lnSpc>
                <a:spcPct val="90000"/>
              </a:lnSpc>
            </a:pPr>
            <a:r>
              <a:rPr kumimoji="0" lang="en-US" sz="2800"/>
              <a:t>It should be deep, something that not everyone would think of</a:t>
            </a:r>
          </a:p>
          <a:p>
            <a:pPr>
              <a:lnSpc>
                <a:spcPct val="90000"/>
              </a:lnSpc>
            </a:pPr>
            <a:r>
              <a:rPr kumimoji="0" lang="en-US" sz="2800"/>
              <a:t>It should be significant, something that the majority of people interested in your text would find helpful</a:t>
            </a:r>
          </a:p>
          <a:p>
            <a:pPr>
              <a:lnSpc>
                <a:spcPct val="90000"/>
              </a:lnSpc>
            </a:pPr>
            <a:r>
              <a:rPr kumimoji="0" lang="en-US" sz="2800"/>
              <a:t>It should be </a:t>
            </a:r>
            <a:r>
              <a:rPr kumimoji="0" lang="en-US" sz="2800" b="1"/>
              <a:t>new</a:t>
            </a:r>
            <a:r>
              <a:rPr kumimoji="0" lang="en-US" sz="2800"/>
              <a:t> and </a:t>
            </a:r>
            <a:r>
              <a:rPr kumimoji="0" lang="en-US" sz="2800" b="1"/>
              <a:t>original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Creating a Thesis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/>
              <a:t>Start by reading the text closely</a:t>
            </a:r>
          </a:p>
          <a:p>
            <a:pPr>
              <a:lnSpc>
                <a:spcPct val="90000"/>
              </a:lnSpc>
            </a:pPr>
            <a:r>
              <a:rPr kumimoji="0" lang="en-US"/>
              <a:t>Craft a statement that summarizes your thoughts about the text and responds to the ideas of other critics—a working thesis</a:t>
            </a:r>
          </a:p>
          <a:p>
            <a:pPr>
              <a:lnSpc>
                <a:spcPct val="90000"/>
              </a:lnSpc>
            </a:pPr>
            <a:r>
              <a:rPr kumimoji="0" lang="en-US"/>
              <a:t>Modify your working thesis as you continue to interact with your research and the text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Creating a Thesis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800"/>
              <a:t>Don’t be afraid to modify your thesis even after you’ve begun writing the body of your paper—it’s better to change it than to have a bad one</a:t>
            </a:r>
          </a:p>
          <a:p>
            <a:r>
              <a:rPr kumimoji="0" lang="en-US" sz="2800"/>
              <a:t>Spend the body of your paper arguing that your thesis provides an interpretation which is clearly supported by the text.</a:t>
            </a:r>
          </a:p>
          <a:p>
            <a:r>
              <a:rPr kumimoji="0" lang="en-US" sz="2800" b="1" i="1"/>
              <a:t>Do not deviate from discussion related to your thesis</a:t>
            </a:r>
            <a:endParaRPr kumimoji="0" lang="en-US" sz="28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How do I support a </a:t>
            </a:r>
            <a:br>
              <a:rPr lang="en-US"/>
            </a:br>
            <a:r>
              <a:rPr lang="en-US"/>
              <a:t>thesis statement?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342900" indent="-342900"/>
            <a:r>
              <a:rPr lang="en-US"/>
              <a:t>Examples from the text</a:t>
            </a:r>
          </a:p>
          <a:p>
            <a:pPr marL="744538" lvl="1" indent="-287338"/>
            <a:r>
              <a:rPr lang="en-US"/>
              <a:t>Direct quotations</a:t>
            </a:r>
          </a:p>
          <a:p>
            <a:pPr marL="744538" lvl="1" indent="-287338"/>
            <a:r>
              <a:rPr lang="en-US"/>
              <a:t>Summaries of scenes/action</a:t>
            </a:r>
          </a:p>
          <a:p>
            <a:pPr marL="744538" lvl="1" indent="-287338"/>
            <a:r>
              <a:rPr lang="en-US"/>
              <a:t>Paraphrases</a:t>
            </a:r>
          </a:p>
          <a:p>
            <a:pPr marL="342900" indent="-342900"/>
            <a:r>
              <a:rPr lang="en-US"/>
              <a:t>Other critics’ opinions</a:t>
            </a:r>
          </a:p>
          <a:p>
            <a:pPr marL="342900" indent="-342900"/>
            <a:r>
              <a:rPr lang="en-US"/>
              <a:t>Historical and social context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/>
              <a:t>  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Tips for Writing the Body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kumimoji="0" lang="en-US" sz="2800"/>
              <a:t>Begin by finding common threads among the items supporting your thesis—oftentimes, writing an outline helps this process along</a:t>
            </a:r>
          </a:p>
          <a:p>
            <a:r>
              <a:rPr kumimoji="0" lang="en-US" sz="2800"/>
              <a:t>Begin writing with the body, making sure that each paragraph centers on one specific idea</a:t>
            </a:r>
          </a:p>
          <a:p>
            <a:r>
              <a:rPr kumimoji="0" lang="en-US" sz="2800"/>
              <a:t>Make sure that the topic sentence of each paragraph demonstrates a link between the content of the paragraph and your thesis statement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Conclusion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0841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400"/>
              <a:t>Remember to strive for depth and significance</a:t>
            </a:r>
          </a:p>
          <a:p>
            <a:pPr>
              <a:lnSpc>
                <a:spcPct val="90000"/>
              </a:lnSpc>
            </a:pPr>
            <a:r>
              <a:rPr kumimoji="0" lang="en-US" sz="2400"/>
              <a:t>Remember to center your paper on your thesis</a:t>
            </a:r>
          </a:p>
          <a:p>
            <a:pPr>
              <a:lnSpc>
                <a:spcPct val="90000"/>
              </a:lnSpc>
            </a:pPr>
            <a:r>
              <a:rPr kumimoji="0" lang="en-US" sz="2400"/>
              <a:t>Remember to organize your paragraphs around a central theme (your thesis)</a:t>
            </a:r>
          </a:p>
          <a:p>
            <a:pPr>
              <a:lnSpc>
                <a:spcPct val="90000"/>
              </a:lnSpc>
            </a:pPr>
            <a:r>
              <a:rPr kumimoji="0" lang="en-US" sz="2400" b="1"/>
              <a:t>Don’t kill yourself!</a:t>
            </a:r>
          </a:p>
        </p:txBody>
      </p:sp>
      <p:pic>
        <p:nvPicPr>
          <p:cNvPr id="34823" name="Picture 7" descr="j019903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46663" y="2133600"/>
            <a:ext cx="3233737" cy="3563938"/>
          </a:xfrm>
        </p:spPr>
      </p:pic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003800" y="3465513"/>
            <a:ext cx="3455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4643438" y="3484563"/>
            <a:ext cx="23256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4787900" y="3752850"/>
            <a:ext cx="3924300" cy="180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FF"/>
                </a:solidFill>
                <a:latin typeface="Vivaldi" pitchFamily="66" charset="0"/>
              </a:rPr>
              <a:t>Go hit a home </a:t>
            </a:r>
            <a:r>
              <a:rPr lang="en-US" sz="6000" b="1">
                <a:solidFill>
                  <a:srgbClr val="FF00FF"/>
                </a:solidFill>
                <a:latin typeface="Vivaldi" pitchFamily="66" charset="0"/>
              </a:rPr>
              <a:t>run</a:t>
            </a:r>
            <a:r>
              <a:rPr lang="en-US" sz="4800" b="1">
                <a:solidFill>
                  <a:srgbClr val="FF00FF"/>
                </a:solidFill>
                <a:latin typeface="Vivaldi" pitchFamily="66" charset="0"/>
              </a:rPr>
              <a:t>!</a:t>
            </a: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5791200" cy="1295400"/>
          </a:xfrm>
        </p:spPr>
        <p:txBody>
          <a:bodyPr/>
          <a:lstStyle/>
          <a:p>
            <a:r>
              <a:rPr lang="en-US" sz="3600"/>
              <a:t>How is a literary analysis </a:t>
            </a:r>
            <a:br>
              <a:rPr lang="en-US" sz="3600"/>
            </a:br>
            <a:r>
              <a:rPr lang="en-US" sz="3600"/>
              <a:t>an argument?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When writing a literary analysis, you will focus on specific </a:t>
            </a:r>
            <a:r>
              <a:rPr lang="en-US" sz="2800">
                <a:solidFill>
                  <a:schemeClr val="tx2"/>
                </a:solidFill>
              </a:rPr>
              <a:t>attribute(s)</a:t>
            </a:r>
            <a:r>
              <a:rPr lang="en-US" sz="2800"/>
              <a:t> of the text(s). </a:t>
            </a:r>
          </a:p>
          <a:p>
            <a:r>
              <a:rPr lang="en-US" sz="2800"/>
              <a:t>When discussing these attributes, you will want to make sure that you are making a </a:t>
            </a:r>
            <a:r>
              <a:rPr lang="en-US" sz="2800">
                <a:solidFill>
                  <a:schemeClr val="tx2"/>
                </a:solidFill>
              </a:rPr>
              <a:t>specific, arguable point</a:t>
            </a:r>
            <a:r>
              <a:rPr lang="en-US" sz="2800"/>
              <a:t> (thesis) about these attributes.</a:t>
            </a:r>
          </a:p>
          <a:p>
            <a:r>
              <a:rPr lang="en-US" sz="2800"/>
              <a:t>You will defend this point with </a:t>
            </a:r>
            <a:r>
              <a:rPr lang="en-US" sz="2800">
                <a:solidFill>
                  <a:schemeClr val="tx2"/>
                </a:solidFill>
              </a:rPr>
              <a:t>reasons</a:t>
            </a:r>
            <a:r>
              <a:rPr lang="en-US" sz="2800"/>
              <a:t> and </a:t>
            </a:r>
            <a:r>
              <a:rPr lang="en-US" sz="2800">
                <a:solidFill>
                  <a:schemeClr val="tx2"/>
                </a:solidFill>
              </a:rPr>
              <a:t>evidence</a:t>
            </a:r>
            <a:r>
              <a:rPr lang="en-US" sz="2800"/>
              <a:t> drawn from the text. (Much like a lawyer!)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533400"/>
            <a:ext cx="7391400" cy="1143000"/>
          </a:xfrm>
        </p:spPr>
        <p:txBody>
          <a:bodyPr/>
          <a:lstStyle/>
          <a:p>
            <a:r>
              <a:rPr lang="en-US"/>
              <a:t>How to Analyze a Story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590800"/>
            <a:ext cx="6477000" cy="2438400"/>
          </a:xfrm>
        </p:spPr>
        <p:txBody>
          <a:bodyPr/>
          <a:lstStyle/>
          <a:p>
            <a:pPr marL="568325" indent="-568325" algn="l">
              <a:buFont typeface="Wingdings" pitchFamily="2" charset="2"/>
              <a:buChar char=""/>
            </a:pPr>
            <a:r>
              <a:rPr lang="en-US"/>
              <a:t>Essential Elements of the Story</a:t>
            </a:r>
          </a:p>
          <a:p>
            <a:pPr marL="568325" indent="-568325" algn="l">
              <a:buFont typeface="Wingdings" pitchFamily="2" charset="2"/>
              <a:buChar char=""/>
            </a:pPr>
            <a:r>
              <a:rPr lang="en-US"/>
              <a:t>Structure of the Story</a:t>
            </a:r>
          </a:p>
          <a:p>
            <a:pPr marL="568325" indent="-568325" algn="l">
              <a:buFont typeface="Wingdings" pitchFamily="2" charset="2"/>
              <a:buChar char=""/>
            </a:pPr>
            <a:r>
              <a:rPr lang="en-US"/>
              <a:t>Rhetorical Elements</a:t>
            </a:r>
          </a:p>
          <a:p>
            <a:pPr marL="568325" indent="-568325" algn="l">
              <a:buFont typeface="Wingdings" pitchFamily="2" charset="2"/>
              <a:buChar char=""/>
            </a:pPr>
            <a:r>
              <a:rPr lang="en-US"/>
              <a:t>Meaning of the Story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5791200" cy="1143000"/>
          </a:xfrm>
        </p:spPr>
        <p:txBody>
          <a:bodyPr/>
          <a:lstStyle/>
          <a:p>
            <a:r>
              <a:rPr lang="en-US"/>
              <a:t>How to Analyze a Story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4648200"/>
          </a:xfrm>
        </p:spPr>
        <p:txBody>
          <a:bodyPr/>
          <a:lstStyle/>
          <a:p>
            <a:pPr marL="568325" indent="-568325">
              <a:lnSpc>
                <a:spcPct val="90000"/>
              </a:lnSpc>
            </a:pPr>
            <a:r>
              <a:rPr lang="en-US">
                <a:latin typeface="Arial Black" pitchFamily="34" charset="0"/>
              </a:rPr>
              <a:t>Meaning of the Story </a:t>
            </a:r>
            <a:r>
              <a:rPr lang="en-US"/>
              <a:t>(Interpretation)</a:t>
            </a:r>
          </a:p>
          <a:p>
            <a:pPr marL="1184275" lvl="1" indent="-501650">
              <a:lnSpc>
                <a:spcPct val="90000"/>
              </a:lnSpc>
            </a:pPr>
            <a:r>
              <a:rPr lang="en-US">
                <a:solidFill>
                  <a:srgbClr val="FF5050"/>
                </a:solidFill>
              </a:rPr>
              <a:t>Identify</a:t>
            </a:r>
            <a:r>
              <a:rPr lang="en-US"/>
              <a:t> the theme(s) and how the author announces it.</a:t>
            </a:r>
          </a:p>
          <a:p>
            <a:pPr marL="1184275" lvl="1" indent="-501650">
              <a:lnSpc>
                <a:spcPct val="90000"/>
              </a:lnSpc>
            </a:pPr>
            <a:r>
              <a:rPr lang="en-US"/>
              <a:t>Explain how the </a:t>
            </a:r>
            <a:r>
              <a:rPr lang="en-US">
                <a:solidFill>
                  <a:srgbClr val="FF5050"/>
                </a:solidFill>
              </a:rPr>
              <a:t>story elements contribute</a:t>
            </a:r>
            <a:r>
              <a:rPr lang="en-US"/>
              <a:t> to the theme.</a:t>
            </a:r>
          </a:p>
          <a:p>
            <a:pPr marL="1184275" lvl="1" indent="-501650">
              <a:lnSpc>
                <a:spcPct val="90000"/>
              </a:lnSpc>
            </a:pPr>
            <a:r>
              <a:rPr lang="en-US"/>
              <a:t>Identify </a:t>
            </a:r>
            <a:r>
              <a:rPr lang="en-US">
                <a:solidFill>
                  <a:srgbClr val="FF5050"/>
                </a:solidFill>
              </a:rPr>
              <a:t>contextual elements</a:t>
            </a:r>
            <a:r>
              <a:rPr lang="en-US"/>
              <a:t> (allusions, symbols, other devices) that </a:t>
            </a:r>
            <a:r>
              <a:rPr lang="en-US">
                <a:solidFill>
                  <a:srgbClr val="FF5050"/>
                </a:solidFill>
              </a:rPr>
              <a:t>point beyond</a:t>
            </a:r>
            <a:r>
              <a:rPr lang="en-US"/>
              <a:t> the story to the author’s life/experience, history or to other writings.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Analyze a Story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>
                <a:latin typeface="Arial Black" pitchFamily="34" charset="0"/>
              </a:rPr>
              <a:t>Essential Elements of the Story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Theme:</a:t>
            </a:r>
            <a:r>
              <a:rPr lang="en-US"/>
              <a:t> main idea—what the work adds up to</a:t>
            </a:r>
            <a:endParaRPr lang="en-US">
              <a:solidFill>
                <a:srgbClr val="FF5050"/>
              </a:solidFill>
            </a:endParaRPr>
          </a:p>
          <a:p>
            <a:pPr lvl="1"/>
            <a:r>
              <a:rPr lang="en-US">
                <a:solidFill>
                  <a:srgbClr val="FF5050"/>
                </a:solidFill>
              </a:rPr>
              <a:t>Plot:</a:t>
            </a:r>
            <a:r>
              <a:rPr lang="en-US"/>
              <a:t> Relationship and patterns of events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Characters:</a:t>
            </a:r>
            <a:r>
              <a:rPr lang="en-US"/>
              <a:t> people the author creates</a:t>
            </a:r>
          </a:p>
          <a:p>
            <a:pPr lvl="2"/>
            <a:r>
              <a:rPr lang="en-US"/>
              <a:t>Including the narrator of a story or the speaker     of a poem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Setting:</a:t>
            </a:r>
            <a:r>
              <a:rPr lang="en-US"/>
              <a:t> when and where the action happens</a:t>
            </a:r>
          </a:p>
          <a:p>
            <a:pPr lvl="1"/>
            <a:r>
              <a:rPr lang="en-US">
                <a:solidFill>
                  <a:srgbClr val="FF5050"/>
                </a:solidFill>
              </a:rPr>
              <a:t>Point of View:</a:t>
            </a:r>
            <a:r>
              <a:rPr lang="en-US"/>
              <a:t> perspective or attitude of the narrator or speaker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495800"/>
          </a:xfrm>
        </p:spPr>
        <p:txBody>
          <a:bodyPr/>
          <a:lstStyle/>
          <a:p>
            <a:r>
              <a:rPr lang="en-US"/>
              <a:t>Main idea or underlying meaning of the literary work.</a:t>
            </a:r>
          </a:p>
          <a:p>
            <a:pPr lvl="1"/>
            <a:r>
              <a:rPr lang="en-US"/>
              <a:t>What the author wants the reader to understand about the subject</a:t>
            </a:r>
          </a:p>
          <a:p>
            <a:pPr lvl="1"/>
            <a:r>
              <a:rPr lang="en-US"/>
              <a:t>In fables, this may also be the moral of the story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3200"/>
              <a:t>Sequence of </a:t>
            </a:r>
            <a:br>
              <a:rPr lang="en-US" sz="3200"/>
            </a:br>
            <a:r>
              <a:rPr lang="en-US" sz="3200"/>
              <a:t>Conflict/Crisis/Resolution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All stories, literary essays, biographies, and plays have a </a:t>
            </a:r>
            <a:r>
              <a:rPr lang="en-US">
                <a:solidFill>
                  <a:schemeClr val="tx2"/>
                </a:solidFill>
              </a:rPr>
              <a:t>beginning</a:t>
            </a:r>
            <a:r>
              <a:rPr lang="en-US"/>
              <a:t>, a </a:t>
            </a:r>
            <a:r>
              <a:rPr lang="en-US">
                <a:solidFill>
                  <a:schemeClr val="tx2"/>
                </a:solidFill>
              </a:rPr>
              <a:t>middle</a:t>
            </a:r>
            <a:r>
              <a:rPr lang="en-US"/>
              <a:t>, and an </a:t>
            </a:r>
            <a:r>
              <a:rPr lang="en-US">
                <a:solidFill>
                  <a:schemeClr val="tx2"/>
                </a:solidFill>
              </a:rPr>
              <a:t>end</a:t>
            </a:r>
            <a:r>
              <a:rPr lang="en-US"/>
              <a:t>.</a:t>
            </a:r>
          </a:p>
          <a:p>
            <a:pPr marL="1081088" lvl="1" indent="-501650"/>
            <a:r>
              <a:rPr lang="en-US"/>
              <a:t>Typically, the </a:t>
            </a:r>
            <a:r>
              <a:rPr lang="en-US">
                <a:solidFill>
                  <a:schemeClr val="tx2"/>
                </a:solidFill>
              </a:rPr>
              <a:t>beginning</a:t>
            </a:r>
            <a:r>
              <a:rPr lang="en-US"/>
              <a:t> is used to describe the conflict/problem faced by the character/subject.</a:t>
            </a:r>
          </a:p>
          <a:p>
            <a:pPr marL="1081088" lvl="1" indent="-501650"/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middle</a:t>
            </a:r>
            <a:r>
              <a:rPr lang="en-US"/>
              <a:t> is used to describe the climax or crisis reached by the character/subject.</a:t>
            </a:r>
          </a:p>
          <a:p>
            <a:pPr marL="1081088" lvl="1" indent="-501650"/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end</a:t>
            </a:r>
            <a:r>
              <a:rPr lang="en-US"/>
              <a:t> is used to resolve the conflict/problem and establish a theme.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coodvjvd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82663"/>
            <a:ext cx="5943600" cy="5799137"/>
          </a:xfrm>
          <a:prstGeom prst="rect">
            <a:avLst/>
          </a:prstGeom>
          <a:noFill/>
        </p:spPr>
      </p:pic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667000" y="152400"/>
            <a:ext cx="41148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800" b="1">
                <a:latin typeface="Franklin Gothic Book" pitchFamily="34" charset="0"/>
              </a:rPr>
              <a:t>Climax (conflict and tension reach a peak, and characters realize their mistake, etc.)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0" y="4953000"/>
            <a:ext cx="1676400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Franklin Gothic Book" pitchFamily="34" charset="0"/>
              </a:rPr>
              <a:t>Exposition (characters, setting, and conflict are introduced.)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1600200" cy="1878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Franklin Gothic Book" pitchFamily="34" charset="0"/>
              </a:rPr>
              <a:t>Rising Action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Franklin Gothic Book" pitchFamily="34" charset="0"/>
              </a:rPr>
              <a:t>(conflict and suspense build through a series of events).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6781800" y="2162175"/>
            <a:ext cx="23622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Franklin Gothic Book" pitchFamily="34" charset="0"/>
              </a:rPr>
              <a:t>Falling Action (conflict gets worked out and tensions lessen.)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7467600" y="4572000"/>
            <a:ext cx="1524000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Franklin Gothic Book" pitchFamily="34" charset="0"/>
              </a:rPr>
              <a:t>Resolution (conflict is resolved and themes are established.)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mosa">
  <a:themeElements>
    <a:clrScheme name="Mimosa 1">
      <a:dk1>
        <a:srgbClr val="000000"/>
      </a:dk1>
      <a:lt1>
        <a:srgbClr val="E8C567"/>
      </a:lt1>
      <a:dk2>
        <a:srgbClr val="2A5401"/>
      </a:dk2>
      <a:lt2>
        <a:srgbClr val="969696"/>
      </a:lt2>
      <a:accent1>
        <a:srgbClr val="FBDF53"/>
      </a:accent1>
      <a:accent2>
        <a:srgbClr val="FF9966"/>
      </a:accent2>
      <a:accent3>
        <a:srgbClr val="F2DFB8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imosa">
      <a:majorFont>
        <a:latin typeface="Franklin Gothic Dem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mosa 1">
        <a:dk1>
          <a:srgbClr val="000000"/>
        </a:dk1>
        <a:lt1>
          <a:srgbClr val="E8C567"/>
        </a:lt1>
        <a:dk2>
          <a:srgbClr val="2A5401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mosa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2004:Templates:Presentations:Designs:Mimosa</Template>
  <TotalTime>516</TotalTime>
  <Words>1368</Words>
  <Application>Microsoft Office PowerPoint</Application>
  <PresentationFormat>On-screen Show (4:3)</PresentationFormat>
  <Paragraphs>179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Mimosa</vt:lpstr>
      <vt:lpstr>Writing the Literary Analysis</vt:lpstr>
      <vt:lpstr>An analysis explains what a work of literature means, and how it means it.</vt:lpstr>
      <vt:lpstr>How is a literary analysis  an argument?</vt:lpstr>
      <vt:lpstr>How to Analyze a Story</vt:lpstr>
      <vt:lpstr>How to Analyze a Story</vt:lpstr>
      <vt:lpstr>How to Analyze a Story</vt:lpstr>
      <vt:lpstr>Theme</vt:lpstr>
      <vt:lpstr>Sequence of  Conflict/Crisis/Resolution</vt:lpstr>
      <vt:lpstr>Slide 9</vt:lpstr>
      <vt:lpstr>Slide 10</vt:lpstr>
      <vt:lpstr>Types of Conflict</vt:lpstr>
      <vt:lpstr>Characterization</vt:lpstr>
      <vt:lpstr>Slide 13</vt:lpstr>
      <vt:lpstr>Slide 14</vt:lpstr>
      <vt:lpstr>Characterization</vt:lpstr>
      <vt:lpstr>Setting</vt:lpstr>
      <vt:lpstr>Slide 17</vt:lpstr>
      <vt:lpstr>Point of View</vt:lpstr>
      <vt:lpstr>How to Analyze a Story</vt:lpstr>
      <vt:lpstr>Rhetorical Elements</vt:lpstr>
      <vt:lpstr>Rhetorical Elements</vt:lpstr>
      <vt:lpstr>Rhetorical Elements</vt:lpstr>
      <vt:lpstr>Introduction </vt:lpstr>
      <vt:lpstr>Creating a Thesis</vt:lpstr>
      <vt:lpstr>Creating a Thesis</vt:lpstr>
      <vt:lpstr>Creating a Thesis</vt:lpstr>
      <vt:lpstr>How do I support a  thesis statement?</vt:lpstr>
      <vt:lpstr>Tips for Writing the Body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Proctor</dc:creator>
  <cp:lastModifiedBy>Stan Proctor</cp:lastModifiedBy>
  <cp:revision>53</cp:revision>
  <cp:lastPrinted>2009-04-22T19:24:48Z</cp:lastPrinted>
  <dcterms:created xsi:type="dcterms:W3CDTF">2009-04-22T19:24:48Z</dcterms:created>
  <dcterms:modified xsi:type="dcterms:W3CDTF">2012-08-11T00:58:05Z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