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68" r:id="rId15"/>
    <p:sldId id="271" r:id="rId16"/>
    <p:sldId id="272" r:id="rId17"/>
    <p:sldId id="273" r:id="rId18"/>
    <p:sldId id="274" r:id="rId19"/>
    <p:sldId id="275" r:id="rId20"/>
    <p:sldId id="277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CD7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408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92D68F8-8427-41AB-9663-5601B6606395}" type="datetimeFigureOut">
              <a:rPr lang="en-US"/>
              <a:pPr>
                <a:defRPr/>
              </a:pPr>
              <a:t>03/22/2009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6EB6285-E179-44CF-A75C-334BA1E1E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20DCB0C-5A48-48EC-8074-D6A37B85895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8F419-C1CF-4F7E-BD4F-E827837EB99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A04748B-9E0F-4814-ACA4-2577838E8B1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872E65-CB3A-48D1-B0C4-A567A364670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9CCDB8-F0B9-4C43-BA6A-CFB03326597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47251F5-1776-49BD-944A-6A88D3BEFAB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952817-2F83-48F2-83CF-F8AB2EF40AA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971928-1281-4AC3-8141-2745318323E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E7CF8EC-7B16-4D3C-A687-48BC81899AA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BB0E99-6936-422D-B026-3731429810E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173D131-9A25-48F4-97DF-2ECC781564F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56CFD94-84B9-400B-86AD-D475556EA51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A7F164-BC22-4A22-AC70-668EEEB1486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F53AC3-4828-4618-B9A2-5E0981FF223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16AED0D-79CE-4B6D-A3C3-4747DBB7DB5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6356B9-BEA8-4CC9-A772-6A1B076EAFB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8E66BA-1F21-402C-84E3-ABBABF5489B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430F27-1918-4291-A718-39BB669FF45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89D9FB-1447-4159-8622-522B11673B4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23D2BB-294D-4E2A-B8C1-98C22192F1B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A01E4-2DC2-4FF9-AAAF-454FB482AF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050" i="1">
                <a:solidFill>
                  <a:srgbClr val="002060"/>
                </a:solidFill>
                <a:latin typeface="Arial Narrow" pitchFamily="34" charset="0"/>
              </a:defRPr>
            </a:lvl1pPr>
          </a:lstStyle>
          <a:p>
            <a:pPr>
              <a:defRPr/>
            </a:pPr>
            <a:r>
              <a:rPr lang="en-US"/>
              <a:t>Stan Proctor, </a:t>
            </a:r>
            <a:r>
              <a:rPr lang="en-US" err="1"/>
              <a:t>MEd.</a:t>
            </a:r>
            <a:r>
              <a:rPr lang="en-US"/>
              <a:t> 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2085F-AF57-44F9-9601-B93E178C9B13}" type="datetimeFigureOut">
              <a:rPr lang="en-US"/>
              <a:pPr>
                <a:defRPr/>
              </a:pPr>
              <a:t>03/22/2009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8E964-DD63-4BF3-92A2-13C0AD2B58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7C151-B1C0-4267-AE0D-1CABA91469F8}" type="datetimeFigureOut">
              <a:rPr lang="en-US"/>
              <a:pPr>
                <a:defRPr/>
              </a:pPr>
              <a:t>03/22/2009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16565-957A-4F4B-9CC0-BCD847F20D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39459-A244-44DD-B0E8-48749607D971}" type="datetimeFigureOut">
              <a:rPr lang="en-US"/>
              <a:pPr>
                <a:defRPr/>
              </a:pPr>
              <a:t>03/22/2009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DE8EC-58A9-4F00-B40C-8BF3062C2D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5A252-CF65-423B-B7F7-720A41EABD19}" type="datetimeFigureOut">
              <a:rPr lang="en-US"/>
              <a:pPr>
                <a:defRPr/>
              </a:pPr>
              <a:t>03/22/2009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FB308-98B2-4D4C-8A43-F3AC8028EA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C116D-3949-4115-AFCC-AEAACE65C588}" type="datetimeFigureOut">
              <a:rPr lang="en-US"/>
              <a:pPr>
                <a:defRPr/>
              </a:pPr>
              <a:t>03/22/2009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6FF1A-F69E-4538-BC09-3872C6C0A4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B762B-4C2E-4127-8DEA-A476C75C9A86}" type="datetimeFigureOut">
              <a:rPr lang="en-US"/>
              <a:pPr>
                <a:defRPr/>
              </a:pPr>
              <a:t>03/22/2009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CA327-7658-4B21-93AE-FFF98B5A3E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5C5E1-2DFD-4204-9922-05D1CC17FB25}" type="datetimeFigureOut">
              <a:rPr lang="en-US"/>
              <a:pPr>
                <a:defRPr/>
              </a:pPr>
              <a:t>03/22/2009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0C690-08BA-4CBA-81C9-963C105384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0DB50-1D19-418E-BFD3-4DDCA46A196C}" type="datetimeFigureOut">
              <a:rPr lang="en-US"/>
              <a:pPr>
                <a:defRPr/>
              </a:pPr>
              <a:t>03/22/2009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E6D9E-F4E1-499D-A683-00F8B090DC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DC2CC-9D23-4333-A410-50636720FC34}" type="datetimeFigureOut">
              <a:rPr lang="en-US"/>
              <a:pPr>
                <a:defRPr/>
              </a:pPr>
              <a:t>03/22/2009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4267B-1FA5-49BB-B882-12BF761D28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727CF-AC60-4252-819D-7491DD046B2E}" type="datetimeFigureOut">
              <a:rPr lang="en-US"/>
              <a:pPr>
                <a:defRPr/>
              </a:pPr>
              <a:t>03/22/2009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EA195-7CFD-4114-BD94-A68C76E70B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paper_bkd.gif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i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Stan Proctor, </a:t>
            </a:r>
            <a:r>
              <a:rPr lang="en-US" err="1"/>
              <a:t>MEd.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89D1F0E-BCE5-460D-91C5-3C9BA447CF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762000" y="2209800"/>
            <a:ext cx="7543800" cy="1295400"/>
          </a:xfrm>
          <a:prstGeom prst="rect">
            <a:avLst/>
          </a:prstGeom>
          <a:gradFill rotWithShape="1">
            <a:gsLst>
              <a:gs pos="0">
                <a:srgbClr val="AECD71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0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82880" tIns="182880" rIns="182880" bIns="182880"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b="1" spc="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Writing  Arguments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098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1" dirty="0" smtClean="0">
                <a:solidFill>
                  <a:srgbClr val="002060"/>
                </a:solidFill>
              </a:rPr>
              <a:t>College Composition 2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1" dirty="0" smtClean="0">
                <a:solidFill>
                  <a:srgbClr val="002060"/>
                </a:solidFill>
              </a:rPr>
              <a:t>Part 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  <a:hlinkClick r:id="rId3" action="ppaction://hlinksldjump"/>
              </a:rPr>
              <a:t>Colorado State University Writing Guide</a:t>
            </a:r>
            <a:endParaRPr lang="en-US" sz="1100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Writing 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Arguments p/t 1.ppt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124575"/>
            <a:ext cx="91440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Created by Stan Proctor,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MEd.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400"/>
                            </p:stCondLst>
                            <p:childTnLst>
                              <p:par>
                                <p:cTn id="21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2575"/>
            <a:ext cx="7772400" cy="6318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spc="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Writing  Arguments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066800"/>
            <a:ext cx="7543800" cy="5410200"/>
          </a:xfrm>
          <a:gradFill>
            <a:gsLst>
              <a:gs pos="0">
                <a:srgbClr val="AECD71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82880" tIns="182880" rIns="182880" bIns="182880" rtlCol="0" anchor="ctr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Types of Positions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b="1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marL="287338" indent="-287338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Claims of Fact</a:t>
            </a:r>
          </a:p>
          <a:p>
            <a:pPr marL="287338" indent="-287338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Claims of Cause &amp; Effect</a:t>
            </a:r>
          </a:p>
          <a:p>
            <a:pPr marL="287338" indent="-287338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Claims of Value</a:t>
            </a:r>
          </a:p>
          <a:p>
            <a:pPr marL="287338" indent="-287338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Claims of Policy </a:t>
            </a:r>
            <a:endParaRPr lang="en-US" sz="40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87338" indent="-287338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4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7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7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17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2575"/>
            <a:ext cx="7772400" cy="6318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spc="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Writing  Arguments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066800"/>
            <a:ext cx="7543800" cy="5410200"/>
          </a:xfrm>
          <a:gradFill>
            <a:gsLst>
              <a:gs pos="0">
                <a:srgbClr val="AECD71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82880" tIns="182880" rIns="182880" bIns="182880"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Claims of Fact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b="1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marL="287338" indent="-287338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Presents </a:t>
            </a:r>
            <a:r>
              <a:rPr lang="en-US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verifiable forms of evidence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as the supporting foundation for an inferred position statement.</a:t>
            </a:r>
            <a:endParaRPr lang="en-US" sz="40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87338" indent="-287338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4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triped Right Arrow 4"/>
          <p:cNvSpPr/>
          <p:nvPr/>
        </p:nvSpPr>
        <p:spPr>
          <a:xfrm>
            <a:off x="8534400" y="6400800"/>
            <a:ext cx="457200" cy="3048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2575"/>
            <a:ext cx="7772400" cy="6318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spc="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Writing  Arguments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066800"/>
            <a:ext cx="7543800" cy="5410200"/>
          </a:xfrm>
          <a:gradFill>
            <a:gsLst>
              <a:gs pos="0">
                <a:srgbClr val="AECD71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82880" tIns="182880" rIns="182880" bIns="182880"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Claims of Fact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b="1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It’s a claim that can be proven by actual facts that are pertinent to the issue.</a:t>
            </a:r>
            <a:r>
              <a:rPr lang="en-US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    </a:t>
            </a:r>
            <a:endParaRPr lang="en-US" sz="4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2575"/>
            <a:ext cx="7772400" cy="6318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spc="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Writing  Arguments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066800"/>
            <a:ext cx="7543800" cy="5410200"/>
          </a:xfrm>
          <a:gradFill>
            <a:gsLst>
              <a:gs pos="0">
                <a:srgbClr val="AECD71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82880" tIns="182880" rIns="182880" bIns="182880"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Claims of Cause &amp; Effect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b="1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marL="287338" indent="-287338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Propositions based on the concept that one thing </a:t>
            </a:r>
            <a:r>
              <a:rPr lang="en-US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influences or causes another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en-US" sz="40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87338" indent="-287338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4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triped Right Arrow 4"/>
          <p:cNvSpPr/>
          <p:nvPr/>
        </p:nvSpPr>
        <p:spPr>
          <a:xfrm>
            <a:off x="8534400" y="6400800"/>
            <a:ext cx="457200" cy="3048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7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2575"/>
            <a:ext cx="7772400" cy="6318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spc="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Writing  Arguments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066800"/>
            <a:ext cx="7543800" cy="5410200"/>
          </a:xfrm>
          <a:gradFill>
            <a:gsLst>
              <a:gs pos="0">
                <a:srgbClr val="AECD71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82880" tIns="182880" rIns="182880" bIns="182880"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Claims of Cause &amp; Effect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b="1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marL="287338" indent="-287338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“Rap music makes its audience members prone to violence.”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2575"/>
            <a:ext cx="7772400" cy="6318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spc="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Writing  Arguments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066800"/>
            <a:ext cx="7543800" cy="5410200"/>
          </a:xfrm>
          <a:gradFill>
            <a:gsLst>
              <a:gs pos="0">
                <a:srgbClr val="AECD71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82880" tIns="182880" rIns="182880" bIns="182880"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Claims of Value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b="1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marL="287338" indent="-287338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Inherently 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involves 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 judgment based on comparing and contrasting one position with another and </a:t>
            </a:r>
            <a:r>
              <a:rPr lang="en-US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assigning a value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of good or bad to each.</a:t>
            </a:r>
            <a:endParaRPr lang="en-US" sz="40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87338" indent="-287338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4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triped Right Arrow 4"/>
          <p:cNvSpPr/>
          <p:nvPr/>
        </p:nvSpPr>
        <p:spPr>
          <a:xfrm>
            <a:off x="8534400" y="6400800"/>
            <a:ext cx="457200" cy="3048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advTm="1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2575"/>
            <a:ext cx="7772400" cy="6318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spc="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Writing  Arguments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066800"/>
            <a:ext cx="7543800" cy="5410200"/>
          </a:xfrm>
          <a:gradFill>
            <a:gsLst>
              <a:gs pos="0">
                <a:srgbClr val="AECD71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82880" tIns="182880" rIns="182880" bIns="182880"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Claims of Value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b="1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“Danielle Steele is the best romance novelist of the last quarter century.”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“Democracy is the best form of government.”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2575"/>
            <a:ext cx="7772400" cy="6318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spc="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Writing  Arguments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066800"/>
            <a:ext cx="7543800" cy="5410200"/>
          </a:xfrm>
          <a:gradFill>
            <a:gsLst>
              <a:gs pos="0">
                <a:srgbClr val="AECD71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82880" tIns="182880" rIns="182880" bIns="182880"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Claims of Policy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b="1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marL="287338" indent="-287338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</a:t>
            </a:r>
            <a:r>
              <a:rPr lang="en-US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opose </a:t>
            </a:r>
            <a:r>
              <a:rPr lang="en-US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and </a:t>
            </a:r>
            <a:r>
              <a:rPr lang="en-US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promote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policies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and solutions based on changing and existing policy that is either inadequate or conducive to its perpetuation.</a:t>
            </a:r>
            <a:endParaRPr lang="en-US" sz="40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87338" indent="-287338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4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triped Right Arrow 4"/>
          <p:cNvSpPr/>
          <p:nvPr/>
        </p:nvSpPr>
        <p:spPr>
          <a:xfrm>
            <a:off x="8534400" y="6400800"/>
            <a:ext cx="457200" cy="3048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advTm="1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2575"/>
            <a:ext cx="7772400" cy="6318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spc="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Writing  Arguments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066800"/>
            <a:ext cx="7543800" cy="5410200"/>
          </a:xfrm>
          <a:gradFill>
            <a:gsLst>
              <a:gs pos="0">
                <a:srgbClr val="AECD71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82880" tIns="182880" rIns="182880" bIns="182880"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Claims of Policy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100" b="1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“Football causes too many injuries and should be banned.”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9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“Dress standards should not be imposed on college age students.”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2575"/>
            <a:ext cx="7772400" cy="6318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spc="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Writing  Arguments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066800"/>
            <a:ext cx="7543800" cy="5410200"/>
          </a:xfrm>
          <a:gradFill>
            <a:gsLst>
              <a:gs pos="0">
                <a:srgbClr val="AECD71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82880" tIns="182880" rIns="182880" bIns="182880"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Claims of Policy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100" b="1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 complex argument may require sub claims to  support the main one.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Remember that there may    be more than one solution        to an issue.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2575"/>
            <a:ext cx="7772400" cy="6318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spc="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Writing  Arguments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066800"/>
            <a:ext cx="7543800" cy="5410200"/>
          </a:xfrm>
          <a:gradFill>
            <a:gsLst>
              <a:gs pos="0">
                <a:srgbClr val="AECD71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82880" tIns="182880" rIns="182880" bIns="182880"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 argument is a formal presentation of evidence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that supports a particular claim or position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regarding an issue of interest to a specific audience.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762000" y="2209800"/>
            <a:ext cx="7543800" cy="1295400"/>
          </a:xfrm>
          <a:prstGeom prst="rect">
            <a:avLst/>
          </a:prstGeom>
          <a:gradFill rotWithShape="1">
            <a:gsLst>
              <a:gs pos="0">
                <a:srgbClr val="AECD71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0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82880" tIns="182880" rIns="182880" bIns="182880"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b="1" spc="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Writing  Arguments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098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1" dirty="0" smtClean="0">
                <a:solidFill>
                  <a:srgbClr val="002060"/>
                </a:solidFill>
              </a:rPr>
              <a:t>College Composition 2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1" dirty="0" smtClean="0">
                <a:solidFill>
                  <a:srgbClr val="002060"/>
                </a:solidFill>
              </a:rPr>
              <a:t>Part 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Writing Arguments p/t 1.ppt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124575"/>
            <a:ext cx="91440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Created by Stan Proctor,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MEd.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2575"/>
            <a:ext cx="7772400" cy="6318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spc="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Writing  Arguments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066800"/>
            <a:ext cx="7543800" cy="5410200"/>
          </a:xfrm>
          <a:gradFill>
            <a:gsLst>
              <a:gs pos="0">
                <a:srgbClr val="AECD71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82880" tIns="182880" rIns="182880" bIns="182880" rtlCol="0" anchor="ctr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difference between a </a:t>
            </a:r>
            <a:r>
              <a:rPr lang="en-US" sz="44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formal</a:t>
            </a:r>
            <a:r>
              <a:rPr lang="en-US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and an </a:t>
            </a:r>
            <a:r>
              <a:rPr lang="en-US" sz="44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informal</a:t>
            </a:r>
            <a:r>
              <a:rPr lang="en-US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argument is in the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burden of proof.</a:t>
            </a:r>
            <a:endParaRPr lang="en-US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2575"/>
            <a:ext cx="7772400" cy="6318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spc="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Writing  Arguments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066800"/>
            <a:ext cx="7543800" cy="5410200"/>
          </a:xfrm>
          <a:gradFill>
            <a:gsLst>
              <a:gs pos="0">
                <a:srgbClr val="AECD71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82880" tIns="182880" rIns="182880" bIns="182880" rtlCol="0" anchor="ctr">
            <a:noAutofit/>
          </a:bodyPr>
          <a:lstStyle/>
          <a:p>
            <a:pPr marL="339725" indent="-339725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 </a:t>
            </a:r>
            <a:r>
              <a:rPr lang="en-US" sz="4000" b="1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formal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argument clearly states the claim or position it argues.</a:t>
            </a:r>
          </a:p>
          <a:p>
            <a:pPr marL="339725" indent="-339725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Presents a well-developed chain of evidence.</a:t>
            </a:r>
          </a:p>
          <a:p>
            <a:pPr marL="339725" indent="-339725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Leads to a reasonable conclusion supporting the claim.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2575"/>
            <a:ext cx="7772400" cy="6318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spc="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Writing  Arguments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066800"/>
            <a:ext cx="7543800" cy="5410200"/>
          </a:xfrm>
          <a:gradFill>
            <a:gsLst>
              <a:gs pos="0">
                <a:srgbClr val="AECD71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82880" tIns="182880" rIns="182880" bIns="182880" rtlCol="0" anchor="ctr">
            <a:noAutofit/>
          </a:bodyPr>
          <a:lstStyle/>
          <a:p>
            <a:pPr marL="339725" indent="-339725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 </a:t>
            </a:r>
            <a:r>
              <a:rPr lang="en-US" sz="4000" b="1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informal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argument contains little or no supportive evidence.</a:t>
            </a:r>
          </a:p>
          <a:p>
            <a:pPr marL="339725" indent="-339725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“I did the dishes last night.”</a:t>
            </a:r>
          </a:p>
          <a:p>
            <a:pPr marL="339725" indent="-339725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Its purpose is simply to assert a point or point something out.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2575"/>
            <a:ext cx="7772400" cy="6318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spc="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Writing  Arguments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066800"/>
            <a:ext cx="7543800" cy="5410200"/>
          </a:xfrm>
          <a:gradFill>
            <a:gsLst>
              <a:gs pos="0">
                <a:srgbClr val="AECD71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82880" tIns="182880" rIns="182880" bIns="182880" rtlCol="0" anchor="ctr">
            <a:noAutofit/>
          </a:bodyPr>
          <a:lstStyle/>
          <a:p>
            <a:pPr marL="339725" indent="-339725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Academic Arguments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2575"/>
            <a:ext cx="7772400" cy="6318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spc="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Writing  Arguments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066800"/>
            <a:ext cx="7543800" cy="5410200"/>
          </a:xfrm>
          <a:gradFill>
            <a:gsLst>
              <a:gs pos="0">
                <a:srgbClr val="AECD71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82880" tIns="182880" rIns="182880" bIns="182880" rtlCol="0" anchor="ctr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 </a:t>
            </a:r>
            <a:r>
              <a:rPr lang="en-US" sz="4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academic argument is a formal argument constructed according to the specific conventions of the academic discipline in which it is presented.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2575"/>
            <a:ext cx="7772400" cy="6318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spc="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Writing  Arguments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066800"/>
            <a:ext cx="7543800" cy="5410200"/>
          </a:xfrm>
          <a:gradFill>
            <a:gsLst>
              <a:gs pos="0">
                <a:srgbClr val="AECD71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82880" tIns="182880" rIns="182880" bIns="182880" rtlCol="0" anchor="ctr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4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4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Common to all Arguments</a:t>
            </a:r>
            <a:endParaRPr lang="en-US" sz="4000" b="1" i="1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87338" indent="-287338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claim must be arguable.</a:t>
            </a:r>
          </a:p>
          <a:p>
            <a:pPr marL="287338" indent="-287338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argument must be rational.</a:t>
            </a:r>
          </a:p>
          <a:p>
            <a:pPr marL="287338" indent="-287338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logic must be cohesive.</a:t>
            </a:r>
          </a:p>
          <a:p>
            <a:pPr marL="287338" indent="-287338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Credit must be given where credit is due.</a:t>
            </a:r>
          </a:p>
          <a:p>
            <a:pPr marL="287338" indent="-287338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40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87338" indent="-287338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4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00"/>
                            </p:stCondLst>
                            <p:childTnLst>
                              <p:par>
                                <p:cTn id="33" presetID="1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2575"/>
            <a:ext cx="7772400" cy="6318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spc="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Writing  Arguments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066800"/>
            <a:ext cx="7543800" cy="5410200"/>
          </a:xfrm>
          <a:gradFill>
            <a:gsLst>
              <a:gs pos="0">
                <a:srgbClr val="AECD71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82880" tIns="182880" rIns="182880" bIns="182880"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Parts of an Argument</a:t>
            </a:r>
            <a:endParaRPr lang="en-US" sz="4000" b="1" i="1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87338" indent="-287338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Clearly stated position.</a:t>
            </a:r>
          </a:p>
          <a:p>
            <a:pPr marL="287338" indent="-287338"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marL="457200" indent="-287338"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By definition, an argument requires the existence of debatable issue—there must be at least two sides.</a:t>
            </a:r>
          </a:p>
          <a:p>
            <a:pPr marL="744538" lvl="1" indent="-287338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6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87338" indent="-287338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4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516</Words>
  <Application>Microsoft Office PowerPoint</Application>
  <PresentationFormat>On-screen Show (4:3)</PresentationFormat>
  <Paragraphs>120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Writing  Arguments</vt:lpstr>
      <vt:lpstr>Writing  Arguments</vt:lpstr>
      <vt:lpstr>Writing  Arguments</vt:lpstr>
      <vt:lpstr>Writing  Arguments</vt:lpstr>
      <vt:lpstr>Writing  Arguments</vt:lpstr>
      <vt:lpstr>Writing  Arguments</vt:lpstr>
      <vt:lpstr>Writing  Arguments</vt:lpstr>
      <vt:lpstr>Writing  Arguments</vt:lpstr>
      <vt:lpstr>Writing  Arguments</vt:lpstr>
      <vt:lpstr>Writing  Arguments</vt:lpstr>
      <vt:lpstr>Writing  Arguments</vt:lpstr>
      <vt:lpstr>Writing  Arguments</vt:lpstr>
      <vt:lpstr>Writing  Arguments</vt:lpstr>
      <vt:lpstr>Writing  Arguments</vt:lpstr>
      <vt:lpstr>Writing  Arguments</vt:lpstr>
      <vt:lpstr>Writing  Arguments</vt:lpstr>
      <vt:lpstr>Writing  Arguments</vt:lpstr>
      <vt:lpstr>Writing  Arguments</vt:lpstr>
      <vt:lpstr>Writing  Arguments</vt:lpstr>
      <vt:lpstr>Writing  Arguments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 Arguments</dc:title>
  <dc:creator>Stan Proctor</dc:creator>
  <cp:lastModifiedBy>Stan Proctor</cp:lastModifiedBy>
  <cp:revision>34</cp:revision>
  <dcterms:created xsi:type="dcterms:W3CDTF">2009-03-02T00:48:06Z</dcterms:created>
  <dcterms:modified xsi:type="dcterms:W3CDTF">2009-03-22T23:35:57Z</dcterms:modified>
</cp:coreProperties>
</file>