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89" r:id="rId15"/>
    <p:sldId id="278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D7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FC9DE-5D6B-4772-8BF3-80E251DDBD61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8F4E82-E533-4A53-981E-1EB38330C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F80754-8CFC-43F0-BEE5-34307DB94E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CB0E30-04E6-4A35-816D-93A1D4D0E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4F345-B86E-4F26-9ACB-0B33B9EA94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650174-041D-4035-B9C2-D01DC0FA38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5BCBB7-A684-4F20-A905-386CE8D1BE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9D6DE-A66E-4C1D-A78D-8AE2300F43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A12F4-45D9-4099-BDBA-5FAEFDFC51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4A2104-E597-4EB4-8382-781917A535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83C7F-0252-4162-8666-65FD7F43393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3405A-32DE-47B8-9ED3-5A518DFA6B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624565-FCBC-41CB-935B-368D25F5F7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1D13-5878-4BB6-9511-AA0A0FA7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050" i="1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80C5F-34ED-4F01-B445-E553B9C42762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35A53-FC87-43D4-882A-2792E2948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FFC91-2EC0-43B1-8D64-A05E2C86DD3B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34C2-23A4-4458-A441-4B2AEAAE0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276F-DE2B-4214-A00B-6962CA6B5E0A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8AE9-9BF3-4A4A-8C87-DA80ED753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9252-9ACA-41B1-8D73-62CD7BF9D4AE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AD8B-AB42-4EDD-B24D-7459C53AA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B3DB-1F71-4451-9492-2E2D67726CBE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0B10-AA5A-46AF-A15A-7558B521B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B981-7FAA-42EA-BBCF-E1AABBDA494C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B4CA-5359-470A-A5A2-AFF8E0F0D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2AEC-B1AD-46B9-AACD-DF2B3D2840B1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B141-966C-4288-BCDF-B839A129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47781-947A-428F-9516-077ED6948F09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9EA7-0A03-4CD6-83D5-25C44631F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7403-D582-49BA-A8AD-4DB39BD42306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2DA2-48B0-4226-9477-374555C82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2391-661B-4B4E-9B96-3A30D23F03E6}" type="datetimeFigureOut">
              <a:rPr lang="en-US"/>
              <a:pPr>
                <a:defRPr/>
              </a:pPr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04B15-9686-4927-8C29-5CB843FF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aper_bkd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Stan Proctor, </a:t>
            </a:r>
            <a:r>
              <a:rPr lang="en-US" err="1"/>
              <a:t>MEd.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771047-1781-4235-BEB2-9B397CE5B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hlinkClick r:id="rId3" action="ppaction://hlinksldjump"/>
              </a:rPr>
              <a:t>Colorado State University Writing Guide</a:t>
            </a: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Arguments p/t 3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ppt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Common Ground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is it everyone             can agree on?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Establishing a connection    in some way with your audience builds your credibility before them.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Emotional Appeals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Connect with your audience emotionally.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Touch their heart-strings; appeal to their sense of compassion.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a Solution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Connect your argument        to a larger issue.</a:t>
            </a:r>
          </a:p>
          <a:p>
            <a:pPr marL="339725" indent="-339725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logic should be presented in the pattern of an inverted pyramid.</a:t>
            </a:r>
          </a:p>
          <a:p>
            <a:pPr marL="339725" indent="-339725" eaLnBrk="1" fontAlgn="auto" hangingPunct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Begin broad in the intro and become more specific as you approach your claim.</a:t>
            </a: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 a Solution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5481636" cy="416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95600" y="5649724"/>
            <a:ext cx="2743200" cy="4462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Claim.</a:t>
            </a:r>
            <a:endParaRPr lang="en-US" sz="2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Clarify or Define the Problem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Usually used in social sciences but not limited to those disciplines</a:t>
            </a: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Always define and clarify any terms or phrases used to avoid misunderstandings.</a:t>
            </a: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(22)</a:t>
            </a:r>
            <a:endParaRPr lang="en-U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 rtlCol="0">
            <a:normAutofit/>
          </a:bodyPr>
          <a:lstStyle/>
          <a:p>
            <a:pPr marL="463550" indent="-463550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Works Cited</a:t>
            </a:r>
            <a:endParaRPr lang="en-US" sz="2000" dirty="0" smtClean="0">
              <a:solidFill>
                <a:schemeClr val="tx1"/>
              </a:solidFill>
              <a:hlinkClick r:id="rId3" action="ppaction://hlinksldjump"/>
            </a:endParaRPr>
          </a:p>
          <a:p>
            <a:pPr marL="463550" indent="-463550" algn="l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"Parts of an Argument." Writing Guide. Colorado State University. 3 Mar. 2009 &lt;http://writing.colostate.edu/guides/documents/argueparts/</a:t>
            </a:r>
          </a:p>
          <a:p>
            <a:pPr marL="463550" indent="-463550" algn="l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	index.cfm&gt;.</a:t>
            </a:r>
            <a:endParaRPr lang="en-US" sz="2000" b="1" dirty="0" smtClean="0">
              <a:solidFill>
                <a:schemeClr val="tx1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hlinkClick r:id="rId3" action="ppaction://hlinksldjump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543800" cy="1295400"/>
          </a:xfrm>
          <a:prstGeom prst="rect">
            <a:avLst/>
          </a:prstGeom>
          <a:gradFill rotWithShape="1"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solidFill>
                  <a:srgbClr val="002060"/>
                </a:solidFill>
              </a:rPr>
              <a:t>College Composition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Writing Arguments p/t 3.ppt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4575"/>
            <a:ext cx="9144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Created by Stan Proctor,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MEd.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Compel the Audience to Listen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can you say that will make your audience want to hear more?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 the questions         “so what”, “who cares”,     or “why should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listen”? </a:t>
            </a:r>
            <a:r>
              <a:rPr lang="en-US" sz="2000" baseline="30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(15)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Invoke a Truism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Begin with something that you and your audience can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agree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about.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“We can all agree that we don’t need more of the same.”</a:t>
            </a:r>
            <a:r>
              <a:rPr lang="en-US" sz="1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Statistic or Quote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Provide a statistic or quote that will appeal to the audience.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Be sure it directly relates to the issue at hand.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 Place for Sarcasm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Arguments are ineffective when the writer is sarcastic or presents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 unsubstantiated opinion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Two things will kill and argument: lack of evidence and a bad attitude.</a:t>
            </a:r>
            <a:endParaRPr 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Identify a Common Concern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Show the audience that they already care about an issue.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 addressing “prayer in school”, identify it with freedom of speech.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Use Anecdotes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Invoke sympathy with a short narrative of your own or from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research,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which highlights the issue.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Anecdotes can be a good source of support for your argument.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Demonstrate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(18)</a:t>
            </a:r>
            <a:endParaRPr lang="en-US" sz="40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236538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  <a:p>
            <a:pPr marL="236538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Show how your argument adds to, reframes, redefines, or offers a new solution to an issue.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63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Writing 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543800" cy="5410200"/>
          </a:xfrm>
          <a:gradFill>
            <a:gsLst>
              <a:gs pos="0">
                <a:srgbClr val="AECD71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82880" tIns="182880" rIns="182880" bIns="182880" rtlCol="0">
            <a:noAutofit/>
          </a:bodyPr>
          <a:lstStyle/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Epigrams</a:t>
            </a:r>
          </a:p>
          <a:p>
            <a:pPr marL="339725" indent="-339725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Epigrams are simple block quotes that can highlight an important issue.</a:t>
            </a:r>
          </a:p>
          <a:p>
            <a:pPr marL="339725" indent="-339725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 careful not to over use.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485</Words>
  <Application>Microsoft Office PowerPoint</Application>
  <PresentationFormat>On-screen Show (4:3)</PresentationFormat>
  <Paragraphs>109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Writing  Arguments</vt:lpstr>
      <vt:lpstr>Slide 15</vt:lpstr>
      <vt:lpstr>Writing  Arguments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 Arguments</dc:title>
  <dc:creator>Stan Proctor</dc:creator>
  <cp:lastModifiedBy>Stan Proctor Home</cp:lastModifiedBy>
  <cp:revision>60</cp:revision>
  <dcterms:created xsi:type="dcterms:W3CDTF">2009-03-02T00:48:06Z</dcterms:created>
  <dcterms:modified xsi:type="dcterms:W3CDTF">2011-03-11T04:00:57Z</dcterms:modified>
</cp:coreProperties>
</file>